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58" r:id="rId7"/>
    <p:sldId id="261" r:id="rId8"/>
    <p:sldId id="259" r:id="rId9"/>
    <p:sldId id="260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34" autoAdjust="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50" d="100"/>
          <a:sy n="50" d="100"/>
        </p:scale>
        <p:origin x="3403" y="3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0DF988-5CAB-432B-8D0B-D8C3E059DFB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E356AA-AEFC-428A-8BD0-AA2D3C59183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37DEA4-367D-4080-83F2-8D3D2CA6B32A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865BBC-F712-4550-A53A-E3704893E6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44CF1-DDB6-4D6E-8031-215AE90439C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08541-035C-4B65-9610-76D15F8AC2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519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0E602-17AB-462D-97EB-415C7E6D4A8D}" type="datetimeFigureOut">
              <a:rPr lang="en-US" smtClean="0"/>
              <a:t>10/8/2023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CF3A1-9863-43A3-B39B-8E6FEFD6E2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56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9CF3A1-9863-43A3-B39B-8E6FEFD6E20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41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3ED610-C66B-4824-A437-94E15AA5FF81}"/>
              </a:ext>
            </a:extLst>
          </p:cNvPr>
          <p:cNvSpPr/>
          <p:nvPr userDrawn="1"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865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047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Top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4096F10-4648-48FC-B20E-41DB833A838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C63F9B-C252-4EF8-A01A-4BA6640780A5}"/>
              </a:ext>
            </a:extLst>
          </p:cNvPr>
          <p:cNvSpPr/>
          <p:nvPr userDrawn="1"/>
        </p:nvSpPr>
        <p:spPr>
          <a:xfrm>
            <a:off x="4065847" y="0"/>
            <a:ext cx="4060307" cy="1836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4250406" y="5778000"/>
            <a:ext cx="3691188" cy="1080000"/>
          </a:xfrm>
          <a:prstGeom prst="rect">
            <a:avLst/>
          </a:prstGeom>
          <a:solidFill>
            <a:schemeClr val="accent5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4860" y="360000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9052014-F3D5-4680-A8B9-D47134B2BB0F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904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Light"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6851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Right L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36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590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471998" y="2385000"/>
            <a:ext cx="720001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5400000" flipH="1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accent4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CF587A-B161-455A-8783-631E82DF3D52}"/>
              </a:ext>
            </a:extLst>
          </p:cNvPr>
          <p:cNvSpPr/>
          <p:nvPr userDrawn="1"/>
        </p:nvSpPr>
        <p:spPr>
          <a:xfrm flipH="1">
            <a:off x="11125201" y="720000"/>
            <a:ext cx="360000" cy="36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1986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 Left Dar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107A34A-1BB3-4673-8E88-53D27CCD8A14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ADF43FB-5D85-4CAC-94B0-3E2C9D518297}"/>
              </a:ext>
            </a:extLst>
          </p:cNvPr>
          <p:cNvSpPr/>
          <p:nvPr userDrawn="1"/>
        </p:nvSpPr>
        <p:spPr>
          <a:xfrm>
            <a:off x="0" y="2385000"/>
            <a:ext cx="72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EF3112-D486-4882-BC48-3F7633328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3851" y="2453081"/>
            <a:ext cx="4015409" cy="1330688"/>
          </a:xfrm>
        </p:spPr>
        <p:txBody>
          <a:bodyPr anchor="b"/>
          <a:lstStyle>
            <a:lvl1pPr algn="ctr">
              <a:defRPr i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3C519-9032-4600-BB7F-55E3FE8507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AF790-447F-4F64-BFC2-EE7CB51D09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DE010-77BA-4E35-97A1-A032049D87CB}"/>
              </a:ext>
            </a:extLst>
          </p:cNvPr>
          <p:cNvSpPr/>
          <p:nvPr userDrawn="1"/>
        </p:nvSpPr>
        <p:spPr>
          <a:xfrm>
            <a:off x="11112000" y="2385000"/>
            <a:ext cx="1080000" cy="2088000"/>
          </a:xfrm>
          <a:prstGeom prst="rect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7DA9AB89-FE71-4487-BE1F-7DA75DEB7CC3}"/>
              </a:ext>
            </a:extLst>
          </p:cNvPr>
          <p:cNvSpPr/>
          <p:nvPr userDrawn="1"/>
        </p:nvSpPr>
        <p:spPr>
          <a:xfrm rot="16200000">
            <a:off x="3387001" y="-1960199"/>
            <a:ext cx="5418000" cy="10778400"/>
          </a:xfrm>
          <a:custGeom>
            <a:avLst/>
            <a:gdLst>
              <a:gd name="connsiteX0" fmla="*/ 0 w 10767616"/>
              <a:gd name="connsiteY0" fmla="*/ 0 h 5418000"/>
              <a:gd name="connsiteX1" fmla="*/ 2921260 w 10767616"/>
              <a:gd name="connsiteY1" fmla="*/ 0 h 5418000"/>
              <a:gd name="connsiteX2" fmla="*/ 2921260 w 10767616"/>
              <a:gd name="connsiteY2" fmla="*/ 246371 h 5418000"/>
              <a:gd name="connsiteX3" fmla="*/ 7861969 w 10767616"/>
              <a:gd name="connsiteY3" fmla="*/ 246371 h 5418000"/>
              <a:gd name="connsiteX4" fmla="*/ 7861969 w 10767616"/>
              <a:gd name="connsiteY4" fmla="*/ 0 h 5418000"/>
              <a:gd name="connsiteX5" fmla="*/ 10767616 w 10767616"/>
              <a:gd name="connsiteY5" fmla="*/ 0 h 5418000"/>
              <a:gd name="connsiteX6" fmla="*/ 10767616 w 10767616"/>
              <a:gd name="connsiteY6" fmla="*/ 5418000 h 5418000"/>
              <a:gd name="connsiteX7" fmla="*/ 0 w 10767616"/>
              <a:gd name="connsiteY7" fmla="*/ 5418000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8" fmla="*/ 7953409 w 10767616"/>
              <a:gd name="connsiteY8" fmla="*/ 337811 h 5418000"/>
              <a:gd name="connsiteX0" fmla="*/ 7861969 w 10767616"/>
              <a:gd name="connsiteY0" fmla="*/ 246371 h 5418000"/>
              <a:gd name="connsiteX1" fmla="*/ 7861969 w 10767616"/>
              <a:gd name="connsiteY1" fmla="*/ 0 h 5418000"/>
              <a:gd name="connsiteX2" fmla="*/ 10767616 w 10767616"/>
              <a:gd name="connsiteY2" fmla="*/ 0 h 5418000"/>
              <a:gd name="connsiteX3" fmla="*/ 10767616 w 10767616"/>
              <a:gd name="connsiteY3" fmla="*/ 5418000 h 5418000"/>
              <a:gd name="connsiteX4" fmla="*/ 0 w 10767616"/>
              <a:gd name="connsiteY4" fmla="*/ 5418000 h 5418000"/>
              <a:gd name="connsiteX5" fmla="*/ 0 w 10767616"/>
              <a:gd name="connsiteY5" fmla="*/ 0 h 5418000"/>
              <a:gd name="connsiteX6" fmla="*/ 2921260 w 10767616"/>
              <a:gd name="connsiteY6" fmla="*/ 0 h 5418000"/>
              <a:gd name="connsiteX7" fmla="*/ 2921260 w 10767616"/>
              <a:gd name="connsiteY7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  <a:gd name="connsiteX6" fmla="*/ 2921260 w 10767616"/>
              <a:gd name="connsiteY6" fmla="*/ 246371 h 5418000"/>
              <a:gd name="connsiteX0" fmla="*/ 7861969 w 10767616"/>
              <a:gd name="connsiteY0" fmla="*/ 0 h 5418000"/>
              <a:gd name="connsiteX1" fmla="*/ 10767616 w 10767616"/>
              <a:gd name="connsiteY1" fmla="*/ 0 h 5418000"/>
              <a:gd name="connsiteX2" fmla="*/ 10767616 w 10767616"/>
              <a:gd name="connsiteY2" fmla="*/ 5418000 h 5418000"/>
              <a:gd name="connsiteX3" fmla="*/ 0 w 10767616"/>
              <a:gd name="connsiteY3" fmla="*/ 5418000 h 5418000"/>
              <a:gd name="connsiteX4" fmla="*/ 0 w 10767616"/>
              <a:gd name="connsiteY4" fmla="*/ 0 h 5418000"/>
              <a:gd name="connsiteX5" fmla="*/ 2921260 w 10767616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67616" h="5418000">
                <a:moveTo>
                  <a:pt x="7861969" y="0"/>
                </a:moveTo>
                <a:lnTo>
                  <a:pt x="10767616" y="0"/>
                </a:lnTo>
                <a:lnTo>
                  <a:pt x="10767616" y="5418000"/>
                </a:lnTo>
                <a:lnTo>
                  <a:pt x="0" y="5418000"/>
                </a:lnTo>
                <a:lnTo>
                  <a:pt x="0" y="0"/>
                </a:lnTo>
                <a:lnTo>
                  <a:pt x="292126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BB0C100-97B0-4EEE-B661-715650D5E826}"/>
              </a:ext>
            </a:extLst>
          </p:cNvPr>
          <p:cNvSpPr/>
          <p:nvPr userDrawn="1"/>
        </p:nvSpPr>
        <p:spPr>
          <a:xfrm flipH="1">
            <a:off x="706800" y="5778001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048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15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with B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D9373E7-96AD-4D3A-89FC-75B37BB2C87B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1CD27-564C-4C36-AFC8-1DAB684F65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8FFDF-C113-4368-A9BD-F6D9A2962B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2268F6-10A6-447E-9928-37CC0D5A4B0A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prstGeom prst="rect">
            <a:avLst/>
          </a:pr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863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6280A-DD18-47F6-A3B4-3B0571BE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55BB1-64FB-4BD8-95CC-0516CA79B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364E89-A8EE-406F-81DD-C6357B15C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8C719C-3F6B-4A74-BAD7-C48CE3BB03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FE0CD-5513-4A5E-9C88-11D165C629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46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7538301" y="359999"/>
            <a:ext cx="4294899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7180411" y="711624"/>
            <a:ext cx="4294899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7538301" y="724153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F7CCE60-6E08-4CDE-B013-9C636A46C8A2}"/>
              </a:ext>
            </a:extLst>
          </p:cNvPr>
          <p:cNvSpPr/>
          <p:nvPr/>
        </p:nvSpPr>
        <p:spPr>
          <a:xfrm flipH="1">
            <a:off x="7538301" y="5739959"/>
            <a:ext cx="357889" cy="3578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6817676" y="4469671"/>
            <a:ext cx="720624" cy="2028329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7871790" y="2042319"/>
            <a:ext cx="3168000" cy="238760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787179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180DC9F-82D9-470B-A264-73E211A439D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6818300" cy="5382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3874400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i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1F296-3DCB-4C9E-952C-F67314DAE035}"/>
              </a:ext>
            </a:extLst>
          </p:cNvPr>
          <p:cNvSpPr/>
          <p:nvPr userDrawn="1"/>
        </p:nvSpPr>
        <p:spPr>
          <a:xfrm>
            <a:off x="4386000" y="0"/>
            <a:ext cx="3420000" cy="72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D70D7B-44ED-404A-AE13-9736DF7B3B33}"/>
              </a:ext>
            </a:extLst>
          </p:cNvPr>
          <p:cNvSpPr/>
          <p:nvPr userDrawn="1"/>
        </p:nvSpPr>
        <p:spPr>
          <a:xfrm flipH="1">
            <a:off x="4026000" y="359999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B41035-2FD8-4902-B929-588169F22676}"/>
              </a:ext>
            </a:extLst>
          </p:cNvPr>
          <p:cNvSpPr/>
          <p:nvPr userDrawn="1"/>
        </p:nvSpPr>
        <p:spPr>
          <a:xfrm flipH="1">
            <a:off x="7806000" y="359999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A932B8-FAA6-4A87-B8F7-68ED82F755E7}"/>
              </a:ext>
            </a:extLst>
          </p:cNvPr>
          <p:cNvSpPr/>
          <p:nvPr userDrawn="1"/>
        </p:nvSpPr>
        <p:spPr>
          <a:xfrm>
            <a:off x="4386000" y="6498000"/>
            <a:ext cx="3420000" cy="36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65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rrow 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7611CC6-4034-4273-B7B4-094F017E5B09}"/>
              </a:ext>
            </a:extLst>
          </p:cNvPr>
          <p:cNvSpPr/>
          <p:nvPr userDrawn="1"/>
        </p:nvSpPr>
        <p:spPr>
          <a:xfrm flipH="1">
            <a:off x="11473200" y="6138000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6250" y="894521"/>
            <a:ext cx="2577549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4CAD-77D6-446D-9A66-D58B8AE17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6252" y="3856383"/>
            <a:ext cx="2577548" cy="210709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29751C31-CBB5-46BC-BEF2-9804C8527D67}"/>
              </a:ext>
            </a:extLst>
          </p:cNvPr>
          <p:cNvSpPr/>
          <p:nvPr userDrawn="1"/>
        </p:nvSpPr>
        <p:spPr>
          <a:xfrm>
            <a:off x="8584635" y="713698"/>
            <a:ext cx="2879560" cy="5418000"/>
          </a:xfrm>
          <a:custGeom>
            <a:avLst/>
            <a:gdLst>
              <a:gd name="connsiteX0" fmla="*/ 0 w 2879560"/>
              <a:gd name="connsiteY0" fmla="*/ 0 h 5418000"/>
              <a:gd name="connsiteX1" fmla="*/ 179215 w 2879560"/>
              <a:gd name="connsiteY1" fmla="*/ 0 h 5418000"/>
              <a:gd name="connsiteX2" fmla="*/ 179215 w 2879560"/>
              <a:gd name="connsiteY2" fmla="*/ 366302 h 5418000"/>
              <a:gd name="connsiteX3" fmla="*/ 2700346 w 2879560"/>
              <a:gd name="connsiteY3" fmla="*/ 366302 h 5418000"/>
              <a:gd name="connsiteX4" fmla="*/ 2700346 w 2879560"/>
              <a:gd name="connsiteY4" fmla="*/ 0 h 5418000"/>
              <a:gd name="connsiteX5" fmla="*/ 2879560 w 2879560"/>
              <a:gd name="connsiteY5" fmla="*/ 0 h 5418000"/>
              <a:gd name="connsiteX6" fmla="*/ 2879560 w 2879560"/>
              <a:gd name="connsiteY6" fmla="*/ 5418000 h 5418000"/>
              <a:gd name="connsiteX7" fmla="*/ 0 w 2879560"/>
              <a:gd name="connsiteY7" fmla="*/ 5418000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8" fmla="*/ 2791786 w 2879560"/>
              <a:gd name="connsiteY8" fmla="*/ 457742 h 5418000"/>
              <a:gd name="connsiteX0" fmla="*/ 2700346 w 2879560"/>
              <a:gd name="connsiteY0" fmla="*/ 366302 h 5418000"/>
              <a:gd name="connsiteX1" fmla="*/ 2700346 w 2879560"/>
              <a:gd name="connsiteY1" fmla="*/ 0 h 5418000"/>
              <a:gd name="connsiteX2" fmla="*/ 2879560 w 2879560"/>
              <a:gd name="connsiteY2" fmla="*/ 0 h 5418000"/>
              <a:gd name="connsiteX3" fmla="*/ 2879560 w 2879560"/>
              <a:gd name="connsiteY3" fmla="*/ 5418000 h 5418000"/>
              <a:gd name="connsiteX4" fmla="*/ 0 w 2879560"/>
              <a:gd name="connsiteY4" fmla="*/ 5418000 h 5418000"/>
              <a:gd name="connsiteX5" fmla="*/ 0 w 2879560"/>
              <a:gd name="connsiteY5" fmla="*/ 0 h 5418000"/>
              <a:gd name="connsiteX6" fmla="*/ 179215 w 2879560"/>
              <a:gd name="connsiteY6" fmla="*/ 0 h 5418000"/>
              <a:gd name="connsiteX7" fmla="*/ 179215 w 2879560"/>
              <a:gd name="connsiteY7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  <a:gd name="connsiteX6" fmla="*/ 179215 w 2879560"/>
              <a:gd name="connsiteY6" fmla="*/ 366302 h 5418000"/>
              <a:gd name="connsiteX0" fmla="*/ 2700346 w 2879560"/>
              <a:gd name="connsiteY0" fmla="*/ 0 h 5418000"/>
              <a:gd name="connsiteX1" fmla="*/ 2879560 w 2879560"/>
              <a:gd name="connsiteY1" fmla="*/ 0 h 5418000"/>
              <a:gd name="connsiteX2" fmla="*/ 2879560 w 2879560"/>
              <a:gd name="connsiteY2" fmla="*/ 5418000 h 5418000"/>
              <a:gd name="connsiteX3" fmla="*/ 0 w 2879560"/>
              <a:gd name="connsiteY3" fmla="*/ 5418000 h 5418000"/>
              <a:gd name="connsiteX4" fmla="*/ 0 w 2879560"/>
              <a:gd name="connsiteY4" fmla="*/ 0 h 5418000"/>
              <a:gd name="connsiteX5" fmla="*/ 179215 w 2879560"/>
              <a:gd name="connsiteY5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79560" h="5418000">
                <a:moveTo>
                  <a:pt x="2700346" y="0"/>
                </a:moveTo>
                <a:lnTo>
                  <a:pt x="2879560" y="0"/>
                </a:lnTo>
                <a:lnTo>
                  <a:pt x="2879560" y="5418000"/>
                </a:lnTo>
                <a:lnTo>
                  <a:pt x="0" y="5418000"/>
                </a:lnTo>
                <a:lnTo>
                  <a:pt x="0" y="0"/>
                </a:lnTo>
                <a:lnTo>
                  <a:pt x="179215" y="0"/>
                </a:lnTo>
              </a:path>
            </a:pathLst>
          </a:custGeom>
          <a:noFill/>
          <a:ln>
            <a:solidFill>
              <a:schemeClr val="accent6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8918534" y="0"/>
            <a:ext cx="2211762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7498800" cy="5382000"/>
          </a:xfrm>
        </p:spPr>
        <p:txBody>
          <a:bodyPr anchor="ctr"/>
          <a:lstStyle>
            <a:lvl1pPr marL="0" indent="0" algn="ctr">
              <a:buNone/>
              <a:defRPr i="1"/>
            </a:lvl1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401441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5D493F5F-AC40-4F60-A0B1-577DF95C5348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40DD56-3645-4CAC-A799-EB46A6AAC51E}"/>
              </a:ext>
            </a:extLst>
          </p:cNvPr>
          <p:cNvSpPr/>
          <p:nvPr userDrawn="1"/>
        </p:nvSpPr>
        <p:spPr>
          <a:xfrm>
            <a:off x="1080000" y="0"/>
            <a:ext cx="2520000" cy="2304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1F11B5-8838-43F4-B445-480FB80FCC73}"/>
              </a:ext>
            </a:extLst>
          </p:cNvPr>
          <p:cNvSpPr/>
          <p:nvPr userDrawn="1"/>
        </p:nvSpPr>
        <p:spPr>
          <a:xfrm>
            <a:off x="1080000" y="5760000"/>
            <a:ext cx="2520000" cy="1098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B54312-8F47-47A2-B516-8177B8670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817" y="213691"/>
            <a:ext cx="2279373" cy="1858617"/>
          </a:xfrm>
        </p:spPr>
        <p:txBody>
          <a:bodyPr anchor="b">
            <a:normAutofit/>
          </a:bodyPr>
          <a:lstStyle>
            <a:lvl1pPr algn="ctr">
              <a:defRPr sz="3200" i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61B44-10FA-428B-8BF8-C394F5615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23D0DA-91AB-4EBB-8EB2-6AA2C48D512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D7451B0-4AF9-40E1-AFCF-05D4F056CA6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80000" y="2304000"/>
            <a:ext cx="2520000" cy="3454357"/>
          </a:xfrm>
        </p:spPr>
        <p:txBody>
          <a:bodyPr anchor="ctr"/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E2A558-A752-4F84-96CD-9C73D34C3E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73563" y="2674144"/>
            <a:ext cx="6529387" cy="1509713"/>
          </a:xfrm>
        </p:spPr>
        <p:txBody>
          <a:bodyPr anchor="ctr">
            <a:normAutofit/>
          </a:bodyPr>
          <a:lstStyle>
            <a:lvl1pPr marL="0" indent="0" algn="ctr">
              <a:buNone/>
              <a:defRPr sz="36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Write something memorable…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1E4597-9A31-4A37-A907-D3F61EB7F82E}"/>
              </a:ext>
            </a:extLst>
          </p:cNvPr>
          <p:cNvSpPr/>
          <p:nvPr userDrawn="1"/>
        </p:nvSpPr>
        <p:spPr>
          <a:xfrm flipH="1">
            <a:off x="10768500" y="5395300"/>
            <a:ext cx="360000" cy="36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C246D3C-862F-4C73-8928-347E381A9763}"/>
              </a:ext>
            </a:extLst>
          </p:cNvPr>
          <p:cNvSpPr/>
          <p:nvPr userDrawn="1"/>
        </p:nvSpPr>
        <p:spPr>
          <a:xfrm>
            <a:off x="704386" y="713698"/>
            <a:ext cx="10767616" cy="5418000"/>
          </a:xfrm>
          <a:custGeom>
            <a:avLst/>
            <a:gdLst>
              <a:gd name="connsiteX0" fmla="*/ 0 w 10783231"/>
              <a:gd name="connsiteY0" fmla="*/ 0 h 5418000"/>
              <a:gd name="connsiteX1" fmla="*/ 97696 w 10783231"/>
              <a:gd name="connsiteY1" fmla="*/ 0 h 5418000"/>
              <a:gd name="connsiteX2" fmla="*/ 97696 w 10783231"/>
              <a:gd name="connsiteY2" fmla="*/ 1578240 h 5418000"/>
              <a:gd name="connsiteX3" fmla="*/ 3148264 w 10783231"/>
              <a:gd name="connsiteY3" fmla="*/ 1578240 h 5418000"/>
              <a:gd name="connsiteX4" fmla="*/ 3148264 w 10783231"/>
              <a:gd name="connsiteY4" fmla="*/ 0 h 5418000"/>
              <a:gd name="connsiteX5" fmla="*/ 10783231 w 10783231"/>
              <a:gd name="connsiteY5" fmla="*/ 0 h 5418000"/>
              <a:gd name="connsiteX6" fmla="*/ 10783231 w 10783231"/>
              <a:gd name="connsiteY6" fmla="*/ 5418000 h 5418000"/>
              <a:gd name="connsiteX7" fmla="*/ 0 w 10783231"/>
              <a:gd name="connsiteY7" fmla="*/ 541800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8" fmla="*/ 3239704 w 10783231"/>
              <a:gd name="connsiteY8" fmla="*/ 1669680 h 5418000"/>
              <a:gd name="connsiteX0" fmla="*/ 3148264 w 10783231"/>
              <a:gd name="connsiteY0" fmla="*/ 1578240 h 5418000"/>
              <a:gd name="connsiteX1" fmla="*/ 3148264 w 10783231"/>
              <a:gd name="connsiteY1" fmla="*/ 0 h 5418000"/>
              <a:gd name="connsiteX2" fmla="*/ 10783231 w 10783231"/>
              <a:gd name="connsiteY2" fmla="*/ 0 h 5418000"/>
              <a:gd name="connsiteX3" fmla="*/ 10783231 w 10783231"/>
              <a:gd name="connsiteY3" fmla="*/ 5418000 h 5418000"/>
              <a:gd name="connsiteX4" fmla="*/ 0 w 10783231"/>
              <a:gd name="connsiteY4" fmla="*/ 5418000 h 5418000"/>
              <a:gd name="connsiteX5" fmla="*/ 0 w 10783231"/>
              <a:gd name="connsiteY5" fmla="*/ 0 h 5418000"/>
              <a:gd name="connsiteX6" fmla="*/ 97696 w 10783231"/>
              <a:gd name="connsiteY6" fmla="*/ 0 h 5418000"/>
              <a:gd name="connsiteX7" fmla="*/ 97696 w 10783231"/>
              <a:gd name="connsiteY7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6" fmla="*/ 97696 w 10783231"/>
              <a:gd name="connsiteY6" fmla="*/ 157824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  <a:gd name="connsiteX5" fmla="*/ 97696 w 10783231"/>
              <a:gd name="connsiteY5" fmla="*/ 0 h 5418000"/>
              <a:gd name="connsiteX0" fmla="*/ 3148264 w 10783231"/>
              <a:gd name="connsiteY0" fmla="*/ 0 h 5418000"/>
              <a:gd name="connsiteX1" fmla="*/ 10783231 w 10783231"/>
              <a:gd name="connsiteY1" fmla="*/ 0 h 5418000"/>
              <a:gd name="connsiteX2" fmla="*/ 10783231 w 10783231"/>
              <a:gd name="connsiteY2" fmla="*/ 5418000 h 5418000"/>
              <a:gd name="connsiteX3" fmla="*/ 0 w 10783231"/>
              <a:gd name="connsiteY3" fmla="*/ 5418000 h 5418000"/>
              <a:gd name="connsiteX4" fmla="*/ 0 w 10783231"/>
              <a:gd name="connsiteY4" fmla="*/ 0 h 541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3231" h="5418000">
                <a:moveTo>
                  <a:pt x="3148264" y="0"/>
                </a:moveTo>
                <a:lnTo>
                  <a:pt x="10783231" y="0"/>
                </a:lnTo>
                <a:lnTo>
                  <a:pt x="10783231" y="5418000"/>
                </a:lnTo>
                <a:lnTo>
                  <a:pt x="0" y="541800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113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Image and Author N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2786114-9098-435A-92ED-EB5C60A8594F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9A351EC-2A75-45E3-AAA9-061FE77125E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7752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7752000 w 10753200"/>
              <a:gd name="connsiteY3" fmla="*/ 5382000 h 5382000"/>
              <a:gd name="connsiteX4" fmla="*/ 0 w 10753200"/>
              <a:gd name="connsiteY4" fmla="*/ 0 h 5382000"/>
              <a:gd name="connsiteX5" fmla="*/ 3000000 w 10753200"/>
              <a:gd name="connsiteY5" fmla="*/ 0 h 5382000"/>
              <a:gd name="connsiteX6" fmla="*/ 3000000 w 10753200"/>
              <a:gd name="connsiteY6" fmla="*/ 5382000 h 5382000"/>
              <a:gd name="connsiteX7" fmla="*/ 0 w 10753200"/>
              <a:gd name="connsiteY7" fmla="*/ 538200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753200" h="5382000">
                <a:moveTo>
                  <a:pt x="7752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7752000" y="5382000"/>
                </a:lnTo>
                <a:close/>
                <a:moveTo>
                  <a:pt x="0" y="0"/>
                </a:moveTo>
                <a:lnTo>
                  <a:pt x="3000000" y="0"/>
                </a:lnTo>
                <a:lnTo>
                  <a:pt x="3000000" y="5382000"/>
                </a:lnTo>
                <a:lnTo>
                  <a:pt x="0" y="5382000"/>
                </a:lnTo>
                <a:close/>
              </a:path>
            </a:pathLst>
          </a:custGeom>
        </p:spPr>
        <p:txBody>
          <a:bodyPr wrap="square" lIns="360000" anchor="ctr">
            <a:noAutofit/>
          </a:bodyPr>
          <a:lstStyle>
            <a:lvl1pPr marL="0" indent="0" algn="l">
              <a:buNone/>
              <a:defRPr sz="1800" i="1"/>
            </a:lvl1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3677EC-F535-460C-B8F2-2DE379673467}"/>
              </a:ext>
            </a:extLst>
          </p:cNvPr>
          <p:cNvSpPr/>
          <p:nvPr/>
        </p:nvSpPr>
        <p:spPr>
          <a:xfrm>
            <a:off x="3720000" y="359999"/>
            <a:ext cx="4752000" cy="613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C0D9D9-BD9E-4496-B006-48F8564772EA}"/>
              </a:ext>
            </a:extLst>
          </p:cNvPr>
          <p:cNvSpPr/>
          <p:nvPr/>
        </p:nvSpPr>
        <p:spPr>
          <a:xfrm>
            <a:off x="4080000" y="711624"/>
            <a:ext cx="4032000" cy="5382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B97580-930D-4D78-B1CF-B3362065422C}"/>
              </a:ext>
            </a:extLst>
          </p:cNvPr>
          <p:cNvSpPr/>
          <p:nvPr/>
        </p:nvSpPr>
        <p:spPr>
          <a:xfrm flipH="1">
            <a:off x="11475311" y="360000"/>
            <a:ext cx="357889" cy="357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9B2250-3DBA-4931-BA35-E001AF48DACB}"/>
              </a:ext>
            </a:extLst>
          </p:cNvPr>
          <p:cNvSpPr/>
          <p:nvPr/>
        </p:nvSpPr>
        <p:spPr>
          <a:xfrm>
            <a:off x="5735688" y="577800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C4AC3B-AEEF-47EF-9226-CF64AC78260D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4512000" y="924339"/>
            <a:ext cx="3168000" cy="3505580"/>
          </a:xfrm>
        </p:spPr>
        <p:txBody>
          <a:bodyPr lIns="0" tIns="0" rIns="0" bIns="0" anchor="b">
            <a:normAutofit/>
          </a:bodyPr>
          <a:lstStyle>
            <a:lvl1pPr algn="ctr">
              <a:lnSpc>
                <a:spcPct val="80000"/>
              </a:lnSpc>
              <a:defRPr sz="4000" i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BF959-E47C-478B-BD16-0D4D033531B8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4512000" y="5166704"/>
            <a:ext cx="3168000" cy="766957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0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5E8A1-43CB-4B51-9B45-2010B5833B02}"/>
              </a:ext>
            </a:extLst>
          </p:cNvPr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58FB8-19A9-47B1-8D16-FC78E7E2D1ED}"/>
              </a:ext>
            </a:extLst>
          </p:cNvPr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134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029B8-590B-4709-B45D-CCE1274F1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9858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C8399-AFEE-4A79-9D20-853B44756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0052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9960140-2A2E-4503-8278-0345FDE3198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D2181E-D15A-4350-A32F-D47DCEDEF43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37DDFAA-3A73-4B3E-B81D-B1D2C1818390}"/>
              </a:ext>
            </a:extLst>
          </p:cNvPr>
          <p:cNvSpPr/>
          <p:nvPr userDrawn="1"/>
        </p:nvSpPr>
        <p:spPr>
          <a:xfrm>
            <a:off x="5735687" y="5778000"/>
            <a:ext cx="720625" cy="1080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9C2B09-A978-456B-A8F2-C766DA7A81D8}"/>
              </a:ext>
            </a:extLst>
          </p:cNvPr>
          <p:cNvSpPr/>
          <p:nvPr userDrawn="1"/>
        </p:nvSpPr>
        <p:spPr>
          <a:xfrm>
            <a:off x="5735688" y="0"/>
            <a:ext cx="720624" cy="1080000"/>
          </a:xfrm>
          <a:prstGeom prst="rect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283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87E81-20CC-4C8C-BB1D-A38B4DAD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7CDCC-7A8F-411F-AD9C-3B24B05832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33D20-35D1-490A-BD78-47D062FBEC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6B6B5F-82CD-40A1-8FD6-717BF4D105F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A430C2-A8FB-4210-A7D3-AB7A97B8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876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D959E-3051-49C8-AC81-F2B64A84F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7873"/>
            <a:ext cx="5157787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537F1-D747-4E81-81B9-B5716EA59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944379-270F-4361-94CB-AD13F914E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7873"/>
            <a:ext cx="5183188" cy="76720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0ECA14-4888-4C66-A15F-6B781D074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90623264-E0F5-4AB3-B974-14E2E3B66D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0C66A2F-89F8-40C6-8391-D53AEF0DF7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1072358-6CE0-4D6C-9CE9-35BFA6D1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63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D45207B-6715-4F5E-9B3F-D1BC499956ED}"/>
              </a:ext>
            </a:extLst>
          </p:cNvPr>
          <p:cNvSpPr/>
          <p:nvPr userDrawn="1"/>
        </p:nvSpPr>
        <p:spPr>
          <a:xfrm>
            <a:off x="360000" y="360000"/>
            <a:ext cx="11473200" cy="613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780D37-79E5-4C07-986A-D7B39C10D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796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D4B9F-5853-4E4D-875D-99C8E8CA4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378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82154-E8DC-43D0-914D-21ADE1267E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0378" y="6236849"/>
            <a:ext cx="41148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FB5EC2-DEC6-4324-B094-081B721F8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68408" y="6236849"/>
            <a:ext cx="2743200" cy="1501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82B3E-4E3B-4D3F-AC29-B6E963F9C7A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5B6CB50-3B36-4CE9-A038-847D2A6D1A5E}"/>
              </a:ext>
            </a:extLst>
          </p:cNvPr>
          <p:cNvSpPr/>
          <p:nvPr userDrawn="1"/>
        </p:nvSpPr>
        <p:spPr>
          <a:xfrm>
            <a:off x="720000" y="720000"/>
            <a:ext cx="10753200" cy="5382000"/>
          </a:xfrm>
          <a:custGeom>
            <a:avLst/>
            <a:gdLst>
              <a:gd name="connsiteX0" fmla="*/ 0 w 10753200"/>
              <a:gd name="connsiteY0" fmla="*/ 0 h 5382000"/>
              <a:gd name="connsiteX1" fmla="*/ 2946000 w 10753200"/>
              <a:gd name="connsiteY1" fmla="*/ 0 h 5382000"/>
              <a:gd name="connsiteX2" fmla="*/ 2946000 w 10753200"/>
              <a:gd name="connsiteY2" fmla="*/ 745624 h 5382000"/>
              <a:gd name="connsiteX3" fmla="*/ 7806000 w 10753200"/>
              <a:gd name="connsiteY3" fmla="*/ 745624 h 5382000"/>
              <a:gd name="connsiteX4" fmla="*/ 7806000 w 10753200"/>
              <a:gd name="connsiteY4" fmla="*/ 0 h 5382000"/>
              <a:gd name="connsiteX5" fmla="*/ 10753200 w 10753200"/>
              <a:gd name="connsiteY5" fmla="*/ 0 h 5382000"/>
              <a:gd name="connsiteX6" fmla="*/ 10753200 w 10753200"/>
              <a:gd name="connsiteY6" fmla="*/ 5382000 h 5382000"/>
              <a:gd name="connsiteX7" fmla="*/ 0 w 10753200"/>
              <a:gd name="connsiteY7" fmla="*/ 5382000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8" fmla="*/ 7897440 w 10753200"/>
              <a:gd name="connsiteY8" fmla="*/ 837064 h 5382000"/>
              <a:gd name="connsiteX0" fmla="*/ 7806000 w 10753200"/>
              <a:gd name="connsiteY0" fmla="*/ 745624 h 5382000"/>
              <a:gd name="connsiteX1" fmla="*/ 7806000 w 10753200"/>
              <a:gd name="connsiteY1" fmla="*/ 0 h 5382000"/>
              <a:gd name="connsiteX2" fmla="*/ 10753200 w 10753200"/>
              <a:gd name="connsiteY2" fmla="*/ 0 h 5382000"/>
              <a:gd name="connsiteX3" fmla="*/ 10753200 w 10753200"/>
              <a:gd name="connsiteY3" fmla="*/ 5382000 h 5382000"/>
              <a:gd name="connsiteX4" fmla="*/ 0 w 10753200"/>
              <a:gd name="connsiteY4" fmla="*/ 5382000 h 5382000"/>
              <a:gd name="connsiteX5" fmla="*/ 0 w 10753200"/>
              <a:gd name="connsiteY5" fmla="*/ 0 h 5382000"/>
              <a:gd name="connsiteX6" fmla="*/ 2946000 w 10753200"/>
              <a:gd name="connsiteY6" fmla="*/ 0 h 5382000"/>
              <a:gd name="connsiteX7" fmla="*/ 2946000 w 10753200"/>
              <a:gd name="connsiteY7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  <a:gd name="connsiteX6" fmla="*/ 2946000 w 10753200"/>
              <a:gd name="connsiteY6" fmla="*/ 745624 h 5382000"/>
              <a:gd name="connsiteX0" fmla="*/ 7806000 w 10753200"/>
              <a:gd name="connsiteY0" fmla="*/ 0 h 5382000"/>
              <a:gd name="connsiteX1" fmla="*/ 10753200 w 10753200"/>
              <a:gd name="connsiteY1" fmla="*/ 0 h 5382000"/>
              <a:gd name="connsiteX2" fmla="*/ 10753200 w 10753200"/>
              <a:gd name="connsiteY2" fmla="*/ 5382000 h 5382000"/>
              <a:gd name="connsiteX3" fmla="*/ 0 w 10753200"/>
              <a:gd name="connsiteY3" fmla="*/ 5382000 h 5382000"/>
              <a:gd name="connsiteX4" fmla="*/ 0 w 10753200"/>
              <a:gd name="connsiteY4" fmla="*/ 0 h 5382000"/>
              <a:gd name="connsiteX5" fmla="*/ 2946000 w 10753200"/>
              <a:gd name="connsiteY5" fmla="*/ 0 h 538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53200" h="5382000">
                <a:moveTo>
                  <a:pt x="7806000" y="0"/>
                </a:moveTo>
                <a:lnTo>
                  <a:pt x="10753200" y="0"/>
                </a:lnTo>
                <a:lnTo>
                  <a:pt x="10753200" y="5382000"/>
                </a:lnTo>
                <a:lnTo>
                  <a:pt x="0" y="5382000"/>
                </a:lnTo>
                <a:lnTo>
                  <a:pt x="0" y="0"/>
                </a:lnTo>
                <a:lnTo>
                  <a:pt x="2946000" y="0"/>
                </a:lnTo>
              </a:path>
            </a:pathLst>
          </a:custGeom>
          <a:noFill/>
          <a:ln>
            <a:solidFill>
              <a:schemeClr val="accent3"/>
            </a:solidFill>
            <a:headEnd type="diamon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343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62" r:id="rId4"/>
    <p:sldLayoutId id="2147483663" r:id="rId5"/>
    <p:sldLayoutId id="2147483664" r:id="rId6"/>
    <p:sldLayoutId id="2147483651" r:id="rId7"/>
    <p:sldLayoutId id="2147483652" r:id="rId8"/>
    <p:sldLayoutId id="2147483653" r:id="rId9"/>
    <p:sldLayoutId id="2147483654" r:id="rId10"/>
    <p:sldLayoutId id="2147483661" r:id="rId11"/>
    <p:sldLayoutId id="2147483665" r:id="rId12"/>
    <p:sldLayoutId id="2147483666" r:id="rId13"/>
    <p:sldLayoutId id="2147483668" r:id="rId14"/>
    <p:sldLayoutId id="2147483655" r:id="rId15"/>
    <p:sldLayoutId id="2147483667" r:id="rId16"/>
    <p:sldLayoutId id="2147483656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15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SzPct val="80000"/>
        <a:buFont typeface="Garamond" panose="02020404030301010803" pitchFamily="18" charset="0"/>
        <a:buChar char="°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7D730A-05C3-4824-99A7-4911AE0DF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PEER TESTING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6AC3F12-360E-4CF2-98CE-B7BC1F2858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Rupinder Kaur</a:t>
            </a:r>
            <a:endParaRPr lang="en-US" dirty="0"/>
          </a:p>
        </p:txBody>
      </p:sp>
      <p:pic>
        <p:nvPicPr>
          <p:cNvPr id="12" name="Picture Placeholder 11" descr="coworkers collaborating around a laptop">
            <a:extLst>
              <a:ext uri="{FF2B5EF4-FFF2-40B4-BE49-F238E27FC236}">
                <a16:creationId xmlns:a16="http://schemas.microsoft.com/office/drawing/2014/main" id="{4E1D3972-2DD0-4391-858D-59E2607DB4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 l="9938" r="5506"/>
          <a:stretch/>
        </p:blipFill>
        <p:spPr>
          <a:xfrm>
            <a:off x="720000" y="720000"/>
            <a:ext cx="6818300" cy="5382000"/>
          </a:xfrm>
        </p:spPr>
      </p:pic>
    </p:spTree>
    <p:extLst>
      <p:ext uri="{BB962C8B-B14F-4D97-AF65-F5344CB8AC3E}">
        <p14:creationId xmlns:p14="http://schemas.microsoft.com/office/powerpoint/2010/main" val="2537158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734887"/>
            <a:ext cx="10515600" cy="322859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In</a:t>
            </a:r>
            <a:r>
              <a:rPr lang="en-US" b="1" dirty="0" smtClean="0"/>
              <a:t> Peer </a:t>
            </a:r>
            <a:r>
              <a:rPr lang="en-US" b="1" dirty="0"/>
              <a:t>Testing</a:t>
            </a:r>
            <a:r>
              <a:rPr lang="en-US" dirty="0"/>
              <a:t> </a:t>
            </a:r>
            <a:r>
              <a:rPr lang="en-US" dirty="0" smtClean="0"/>
              <a:t>, team </a:t>
            </a:r>
            <a:r>
              <a:rPr lang="en-US" dirty="0"/>
              <a:t>members review and evaluate each other's work, such as test cases or plans, to find and fix issues before formal testing begins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/>
              <a:t>It helps improve the quality of testing artifacts </a:t>
            </a:r>
            <a:r>
              <a:rPr lang="en-US" dirty="0" smtClean="0"/>
              <a:t>through </a:t>
            </a:r>
            <a:r>
              <a:rPr lang="en-US" dirty="0"/>
              <a:t>collaboration and feedback among team members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It's </a:t>
            </a:r>
            <a:r>
              <a:rPr lang="en-US" dirty="0"/>
              <a:t>like having a second set of eyes to make sure everything is done correctly and meets the desired quality standards.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Peer </a:t>
            </a:r>
            <a:r>
              <a:rPr lang="en-US" dirty="0"/>
              <a:t>testing helps improve the overall quality of the work and ensures that it's accurate and reliable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713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and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96045"/>
            <a:ext cx="10515600" cy="4367434"/>
          </a:xfrm>
        </p:spPr>
        <p:txBody>
          <a:bodyPr/>
          <a:lstStyle/>
          <a:p>
            <a:r>
              <a:rPr lang="en-US" b="1" dirty="0"/>
              <a:t>Benefits</a:t>
            </a:r>
            <a:r>
              <a:rPr lang="en-US" dirty="0"/>
              <a:t>:</a:t>
            </a:r>
          </a:p>
          <a:p>
            <a:pPr lvl="1"/>
            <a:r>
              <a:rPr lang="en-US" b="1" dirty="0"/>
              <a:t>Defect Detection</a:t>
            </a:r>
            <a:r>
              <a:rPr lang="en-US" dirty="0"/>
              <a:t>: Peer testing can identify issues early in the testing process, reducing the likelihood of defects making their way into formal testing phases.</a:t>
            </a:r>
          </a:p>
          <a:p>
            <a:pPr lvl="1"/>
            <a:r>
              <a:rPr lang="en-US" b="1" dirty="0"/>
              <a:t>Knowledge Sharing</a:t>
            </a:r>
            <a:r>
              <a:rPr lang="en-US" dirty="0"/>
              <a:t>: It promotes knowledge sharing and helps team members learn from each other's expertise.</a:t>
            </a:r>
          </a:p>
          <a:p>
            <a:pPr lvl="1"/>
            <a:r>
              <a:rPr lang="en-US" b="1" dirty="0"/>
              <a:t>Improved Quality</a:t>
            </a:r>
            <a:r>
              <a:rPr lang="en-US" dirty="0"/>
              <a:t>: By receiving feedback from peers, authors can refine their work, resulting in higher-quality test artifacts.</a:t>
            </a:r>
          </a:p>
          <a:p>
            <a:pPr lvl="1"/>
            <a:r>
              <a:rPr lang="en-US" b="1" dirty="0"/>
              <a:t>Efficiency</a:t>
            </a:r>
            <a:r>
              <a:rPr lang="en-US" dirty="0"/>
              <a:t>: It can save time and effort by preventing the need for rework or corrections later in the testing process.</a:t>
            </a:r>
          </a:p>
          <a:p>
            <a:r>
              <a:rPr lang="en-US" b="1" dirty="0"/>
              <a:t>Types</a:t>
            </a:r>
            <a:r>
              <a:rPr lang="en-US" dirty="0"/>
              <a:t>:</a:t>
            </a:r>
          </a:p>
          <a:p>
            <a:pPr lvl="1"/>
            <a:r>
              <a:rPr lang="en-US" b="1" dirty="0"/>
              <a:t>Peer Review of Test Cases</a:t>
            </a:r>
            <a:r>
              <a:rPr lang="en-US" dirty="0"/>
              <a:t>: Team members review test cases to ensure they cover the intended test scenarios, are clear, and follow best practices.</a:t>
            </a:r>
          </a:p>
          <a:p>
            <a:pPr lvl="1"/>
            <a:r>
              <a:rPr lang="en-US" b="1" dirty="0"/>
              <a:t>Peer Review of Test Plans</a:t>
            </a:r>
            <a:r>
              <a:rPr lang="en-US" dirty="0"/>
              <a:t>: Evaluation of test plans ensures that they align with project requirements, objectives, and scope.</a:t>
            </a:r>
          </a:p>
          <a:p>
            <a:pPr lvl="1"/>
            <a:r>
              <a:rPr lang="en-US" b="1" dirty="0"/>
              <a:t>Peer Review of Test Data</a:t>
            </a:r>
            <a:r>
              <a:rPr lang="en-US" dirty="0"/>
              <a:t>: Reviewing test data and inputs to ensure they are appropriate for test scenarios.</a:t>
            </a:r>
          </a:p>
          <a:p>
            <a:pPr lvl="1"/>
            <a:r>
              <a:rPr lang="en-US" b="1" dirty="0"/>
              <a:t>Peer Review of Defect Reports</a:t>
            </a:r>
            <a:r>
              <a:rPr lang="en-US" dirty="0"/>
              <a:t>: Examination of defect reports to ensure they provide sufficient information for developers to understand and fix the issues.</a:t>
            </a:r>
          </a:p>
        </p:txBody>
      </p:sp>
    </p:spTree>
    <p:extLst>
      <p:ext uri="{BB962C8B-B14F-4D97-AF65-F5344CB8AC3E}">
        <p14:creationId xmlns:p14="http://schemas.microsoft.com/office/powerpoint/2010/main" val="2642232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11927"/>
            <a:ext cx="10515600" cy="4051552"/>
          </a:xfrm>
        </p:spPr>
        <p:txBody>
          <a:bodyPr/>
          <a:lstStyle/>
          <a:p>
            <a:r>
              <a:rPr lang="en-US" b="1" dirty="0"/>
              <a:t>Time-Consuming:</a:t>
            </a:r>
            <a:r>
              <a:rPr lang="en-US" dirty="0"/>
              <a:t> Peer testing can be time-consuming, especially if there are many artifacts to review or if the reviews involve lengthy discussions and revisions. This can impact project timelines</a:t>
            </a:r>
            <a:r>
              <a:rPr lang="en-US" dirty="0" smtClean="0"/>
              <a:t>.</a:t>
            </a:r>
          </a:p>
          <a:p>
            <a:r>
              <a:rPr lang="en-US" b="1" dirty="0"/>
              <a:t>Resource Intensive:</a:t>
            </a:r>
            <a:r>
              <a:rPr lang="en-US" dirty="0"/>
              <a:t> It requires the involvement of team members who could be working on other tasks. This allocation of resources can affect overall project productivity</a:t>
            </a:r>
            <a:r>
              <a:rPr lang="en-US" dirty="0" smtClean="0"/>
              <a:t>.</a:t>
            </a:r>
          </a:p>
          <a:p>
            <a:r>
              <a:rPr lang="en-US" b="1" dirty="0"/>
              <a:t>Subjectivity:</a:t>
            </a:r>
            <a:r>
              <a:rPr lang="en-US" dirty="0"/>
              <a:t> Peer reviews are inherently subjective because they depend on individual perspectives and opinions. What one reviewer considers a problem may not be seen the same way by another</a:t>
            </a:r>
            <a:r>
              <a:rPr lang="en-US" dirty="0" smtClean="0"/>
              <a:t>.</a:t>
            </a:r>
          </a:p>
          <a:p>
            <a:r>
              <a:rPr lang="en-US" b="1" dirty="0"/>
              <a:t>Potential for Conflicts:</a:t>
            </a:r>
            <a:r>
              <a:rPr lang="en-US" dirty="0"/>
              <a:t> Differences in opinion during peer reviews can lead to conflicts or disagreements among team members. Resolving these conflicts can be time and energy-consuming</a:t>
            </a:r>
            <a:r>
              <a:rPr lang="en-US" dirty="0" smtClean="0"/>
              <a:t>.</a:t>
            </a:r>
          </a:p>
          <a:p>
            <a:r>
              <a:rPr lang="en-US" b="1" dirty="0"/>
              <a:t>Complacency:</a:t>
            </a:r>
            <a:r>
              <a:rPr lang="en-US" dirty="0"/>
              <a:t> If team members become overly reliant on peer testing, they may not conduct thorough individual testing. This can lead to the assumption that all issues will be caught during peer reviews</a:t>
            </a:r>
            <a:r>
              <a:rPr lang="en-US" dirty="0" smtClean="0"/>
              <a:t>.</a:t>
            </a:r>
          </a:p>
          <a:p>
            <a:r>
              <a:rPr lang="en-US" b="1" dirty="0"/>
              <a:t>Dependency on Reviewers:</a:t>
            </a:r>
            <a:r>
              <a:rPr lang="en-US" dirty="0"/>
              <a:t> The effectiveness of peer testing depends on the skills and dedication of the reviewers. If they are not committed or experienced, the benefits may be limited.</a:t>
            </a:r>
          </a:p>
        </p:txBody>
      </p:sp>
    </p:spTree>
    <p:extLst>
      <p:ext uri="{BB962C8B-B14F-4D97-AF65-F5344CB8AC3E}">
        <p14:creationId xmlns:p14="http://schemas.microsoft.com/office/powerpoint/2010/main" val="4043405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of Peer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96045"/>
            <a:ext cx="10515600" cy="4367434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Preparation:</a:t>
            </a:r>
            <a:endParaRPr lang="en-US" dirty="0"/>
          </a:p>
          <a:p>
            <a:pPr lvl="1"/>
            <a:r>
              <a:rPr lang="en-US" b="1" dirty="0"/>
              <a:t>Selection of Artifacts:</a:t>
            </a:r>
            <a:r>
              <a:rPr lang="en-US" dirty="0"/>
              <a:t> Identify the specific testing artifacts to be reviewed. These could include test cases, test plans, code, or other documents.</a:t>
            </a:r>
          </a:p>
          <a:p>
            <a:pPr lvl="1"/>
            <a:r>
              <a:rPr lang="en-US" b="1" dirty="0"/>
              <a:t>Reviewers and Authors:</a:t>
            </a:r>
            <a:r>
              <a:rPr lang="en-US" dirty="0"/>
              <a:t> Determine who will be the reviewers (those who evaluate the work) and who will be the authors (those whose work is being reviewed).</a:t>
            </a:r>
          </a:p>
          <a:p>
            <a:pPr lvl="1"/>
            <a:r>
              <a:rPr lang="en-US" b="1" dirty="0"/>
              <a:t>Schedule:</a:t>
            </a:r>
            <a:r>
              <a:rPr lang="en-US" dirty="0"/>
              <a:t> Set a timeline and schedule for the peer review process.</a:t>
            </a:r>
          </a:p>
          <a:p>
            <a:r>
              <a:rPr lang="en-US" b="1" dirty="0"/>
              <a:t>Distribution:</a:t>
            </a:r>
            <a:endParaRPr lang="en-US" dirty="0"/>
          </a:p>
          <a:p>
            <a:pPr lvl="1"/>
            <a:r>
              <a:rPr lang="en-US" dirty="0"/>
              <a:t>The author shares the testing artifact with the reviewers. This could be done electronically by sharing documents or using collaboration tools.</a:t>
            </a:r>
          </a:p>
          <a:p>
            <a:r>
              <a:rPr lang="en-US" b="1" dirty="0"/>
              <a:t>Review:</a:t>
            </a:r>
            <a:endParaRPr lang="en-US" dirty="0"/>
          </a:p>
          <a:p>
            <a:pPr lvl="1"/>
            <a:r>
              <a:rPr lang="en-US" dirty="0"/>
              <a:t>Reviewers thoroughly examine the testing artifact, focusing on its content, structure, and quality.</a:t>
            </a:r>
          </a:p>
          <a:p>
            <a:pPr lvl="1"/>
            <a:r>
              <a:rPr lang="en-US" dirty="0"/>
              <a:t>They look for defects, such as errors, inconsistencies, missing information, or deviations from standards or best practices.</a:t>
            </a:r>
          </a:p>
          <a:p>
            <a:pPr lvl="1"/>
            <a:r>
              <a:rPr lang="en-US" dirty="0"/>
              <a:t>Reviewers may take notes or use review checklists to document their findings.</a:t>
            </a:r>
          </a:p>
          <a:p>
            <a:r>
              <a:rPr lang="en-US" b="1" dirty="0"/>
              <a:t>Feedback:</a:t>
            </a:r>
            <a:endParaRPr lang="en-US" dirty="0"/>
          </a:p>
          <a:p>
            <a:pPr lvl="1"/>
            <a:r>
              <a:rPr lang="en-US" dirty="0"/>
              <a:t>Reviewers provide constructive feedback to the author. They point out issues they've identified and suggest improvements.</a:t>
            </a:r>
          </a:p>
          <a:p>
            <a:pPr lvl="1"/>
            <a:r>
              <a:rPr lang="en-US" dirty="0"/>
              <a:t>Feedback should be specific, clear, and respectful, with a focus on improving the artifact rather than criticizing the author.</a:t>
            </a:r>
          </a:p>
          <a:p>
            <a:r>
              <a:rPr lang="en-US" b="1" dirty="0"/>
              <a:t>Discussion (Optional):</a:t>
            </a:r>
            <a:endParaRPr lang="en-US" dirty="0"/>
          </a:p>
          <a:p>
            <a:pPr lvl="1"/>
            <a:r>
              <a:rPr lang="en-US" dirty="0"/>
              <a:t>In some cases, reviewers and authors may hold a meeting to discuss the feedback and any questions or concerns.</a:t>
            </a:r>
          </a:p>
          <a:p>
            <a:pPr lvl="1"/>
            <a:r>
              <a:rPr lang="en-US" dirty="0"/>
              <a:t>The discussion aims to clarify points, resolve issues, and ensure a shared understanding.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310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of Peer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96045"/>
            <a:ext cx="10515600" cy="4367434"/>
          </a:xfrm>
        </p:spPr>
        <p:txBody>
          <a:bodyPr>
            <a:normAutofit/>
          </a:bodyPr>
          <a:lstStyle/>
          <a:p>
            <a:r>
              <a:rPr lang="en-US" b="1" dirty="0"/>
              <a:t>Revision:</a:t>
            </a:r>
            <a:endParaRPr lang="en-US" dirty="0"/>
          </a:p>
          <a:p>
            <a:pPr lvl="1"/>
            <a:r>
              <a:rPr lang="en-US" dirty="0"/>
              <a:t>Based on the feedback received, the author makes necessary revisions to the testing artifact.</a:t>
            </a:r>
          </a:p>
          <a:p>
            <a:pPr lvl="1"/>
            <a:r>
              <a:rPr lang="en-US" dirty="0"/>
              <a:t>The author may address identified defects, clarify ambiguities, and improve the overall quality.</a:t>
            </a:r>
          </a:p>
          <a:p>
            <a:r>
              <a:rPr lang="en-US" b="1" dirty="0"/>
              <a:t>Final Review (Optional):</a:t>
            </a:r>
            <a:endParaRPr lang="en-US" dirty="0"/>
          </a:p>
          <a:p>
            <a:pPr lvl="1"/>
            <a:r>
              <a:rPr lang="en-US" dirty="0"/>
              <a:t>If necessary, reviewers may conduct a final review to ensure that the author has addressed all the feedback and made the required changes.</a:t>
            </a:r>
          </a:p>
          <a:p>
            <a:r>
              <a:rPr lang="en-US" b="1" dirty="0"/>
              <a:t>Approval:</a:t>
            </a:r>
            <a:endParaRPr lang="en-US" dirty="0"/>
          </a:p>
          <a:p>
            <a:pPr lvl="1"/>
            <a:r>
              <a:rPr lang="en-US" dirty="0"/>
              <a:t>Once the reviewers are satisfied with the revised artifact, they approve it, indicating that it meets the desired quality standards.</a:t>
            </a:r>
          </a:p>
          <a:p>
            <a:r>
              <a:rPr lang="en-US" b="1" dirty="0"/>
              <a:t>Documentation:</a:t>
            </a:r>
            <a:endParaRPr lang="en-US" dirty="0"/>
          </a:p>
          <a:p>
            <a:pPr lvl="1"/>
            <a:r>
              <a:rPr lang="en-US" dirty="0"/>
              <a:t>The results of the peer review, including feedback, changes made, and approval, are documented for future reference.</a:t>
            </a:r>
          </a:p>
          <a:p>
            <a:r>
              <a:rPr lang="en-US" b="1" dirty="0"/>
              <a:t>Closure:</a:t>
            </a:r>
            <a:endParaRPr lang="en-US" dirty="0"/>
          </a:p>
          <a:p>
            <a:pPr lvl="1"/>
            <a:r>
              <a:rPr lang="en-US" dirty="0"/>
              <a:t>The peer review process is considered complete, and the reviewed artifact is now considered ready for the next phase of testing or implementation.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629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5103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4851"/>
            <a:ext cx="10515600" cy="45969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Scenario</a:t>
            </a:r>
            <a:r>
              <a:rPr lang="en-US" dirty="0"/>
              <a:t>: A software development team is working on an e-commerce website. They have developed a feature for the shopping cart, where users can add products, update quantities, and proceed to checkout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b="1" dirty="0"/>
              <a:t>Selection of Artifacts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 team decides to perform peer testing on the test cases and test data related to the shopping cart feature.</a:t>
            </a:r>
          </a:p>
          <a:p>
            <a:r>
              <a:rPr lang="en-US" b="1" dirty="0"/>
              <a:t>Assignment of Roles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Sarah is the author responsible for creating the test cases and test data.</a:t>
            </a:r>
          </a:p>
          <a:p>
            <a:pPr lvl="1"/>
            <a:r>
              <a:rPr lang="en-US" dirty="0"/>
              <a:t>David and Emily are designated as the reviewers who will review Sarah's work.</a:t>
            </a:r>
          </a:p>
          <a:p>
            <a:r>
              <a:rPr lang="en-US" b="1" dirty="0"/>
              <a:t>Distribution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Sarah shares her test cases and test data documents with David and Emily, either by sharing files on a collaboration platform or by sending them via email.</a:t>
            </a:r>
          </a:p>
          <a:p>
            <a:r>
              <a:rPr lang="en-US" b="1" dirty="0"/>
              <a:t>Review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David and Emily individually review the test cases and test data documents provided by Sarah.</a:t>
            </a:r>
          </a:p>
          <a:p>
            <a:pPr lvl="1"/>
            <a:r>
              <a:rPr lang="en-US" dirty="0"/>
              <a:t>They read through the test cases carefully, ensuring that they cover all relevant scenarios, including adding products, updating quantities, and handling edge cases.</a:t>
            </a:r>
          </a:p>
          <a:p>
            <a:pPr lvl="1"/>
            <a:r>
              <a:rPr lang="en-US" dirty="0"/>
              <a:t>They also check the test data to verify that it includes valid and invalid inputs for testing.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228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894522"/>
            <a:ext cx="10515600" cy="5103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 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4851"/>
            <a:ext cx="10515600" cy="459693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Feedback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David finds a minor issue with one of the test cases. He points out that a specific edge case is missing in the test scenario.</a:t>
            </a:r>
          </a:p>
          <a:p>
            <a:pPr lvl="1"/>
            <a:r>
              <a:rPr lang="en-US" dirty="0"/>
              <a:t>Emily provides feedback suggesting that additional negative test cases should be included to test error handling, such as attempting to add a product that is out of stock.</a:t>
            </a:r>
          </a:p>
          <a:p>
            <a:r>
              <a:rPr lang="en-US" b="1" dirty="0"/>
              <a:t>Revision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Sarah receives the feedback from David and Emily and makes the necessary revisions to her test cases and test data.</a:t>
            </a:r>
          </a:p>
          <a:p>
            <a:pPr lvl="1"/>
            <a:r>
              <a:rPr lang="en-US" dirty="0"/>
              <a:t>She adds the missing edge case and includes the suggested negative test cases.</a:t>
            </a:r>
          </a:p>
          <a:p>
            <a:r>
              <a:rPr lang="en-US" b="1" dirty="0"/>
              <a:t>Discussion (Optional)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Sarah, David, and Emily have a brief discussion to clarify the feedback and ensure they have a shared understanding of the changes made.</a:t>
            </a:r>
          </a:p>
          <a:p>
            <a:r>
              <a:rPr lang="en-US" b="1" dirty="0"/>
              <a:t>Final Review (Optional)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David and Emily conduct a final review to verify that the recommended changes have been implemented correctly.</a:t>
            </a:r>
          </a:p>
          <a:p>
            <a:r>
              <a:rPr lang="en-US" b="1" dirty="0"/>
              <a:t>Approval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David and Emily approve the revised test cases and test data, indicating that they are now ready for use in the testing phase of the e-commerce website.</a:t>
            </a:r>
          </a:p>
          <a:p>
            <a:r>
              <a:rPr lang="en-US" b="1" dirty="0"/>
              <a:t>Documentation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 results of the peer review, feedback, and approval are documented for future reference, providing a record of the peer testing process.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540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-Theme-Water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MS-Theme-Water">
      <a:majorFont>
        <a:latin typeface="Garamond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Conference Presentation_Win32_SB v2" id="{BC88B365-8E38-4ABB-98F4-3EC291BC7C6D}" vid="{68186960-B69F-4045-8CE0-AF496D95D6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7FF9F3B-DE24-4577-9CF6-31E167D48E2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208899-44E9-47BE-97CD-9D5D01FB74F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94B7CA-1290-47DA-A8FD-EC74EF42B4FE}">
  <ds:schemaRefs>
    <ds:schemaRef ds:uri="71af3243-3dd4-4a8d-8c0d-dd76da1f02a5"/>
    <ds:schemaRef ds:uri="http://purl.org/dc/elements/1.1/"/>
    <ds:schemaRef ds:uri="16c05727-aa75-4e4a-9b5f-8a80a1165891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conference presentation</Template>
  <TotalTime>0</TotalTime>
  <Words>1260</Words>
  <Application>Microsoft Office PowerPoint</Application>
  <PresentationFormat>Widescreen</PresentationFormat>
  <Paragraphs>84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Garamond</vt:lpstr>
      <vt:lpstr>Office Theme</vt:lpstr>
      <vt:lpstr>PEER TESTING</vt:lpstr>
      <vt:lpstr>Definition</vt:lpstr>
      <vt:lpstr>Benefits and Types</vt:lpstr>
      <vt:lpstr>Disadvantages</vt:lpstr>
      <vt:lpstr>Process of Peer Testing</vt:lpstr>
      <vt:lpstr>Process of Peer Testing</vt:lpstr>
      <vt:lpstr>Example Scenario</vt:lpstr>
      <vt:lpstr>Example Scenario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2023-10-08T07:58:11Z</dcterms:created>
  <dcterms:modified xsi:type="dcterms:W3CDTF">2023-10-08T08:17:26Z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